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75" r:id="rId3"/>
    <p:sldId id="276" r:id="rId4"/>
    <p:sldId id="277" r:id="rId5"/>
    <p:sldId id="273" r:id="rId6"/>
    <p:sldId id="278" r:id="rId7"/>
    <p:sldId id="261" r:id="rId8"/>
    <p:sldId id="262" r:id="rId9"/>
    <p:sldId id="263" r:id="rId10"/>
    <p:sldId id="264" r:id="rId11"/>
    <p:sldId id="266" r:id="rId12"/>
    <p:sldId id="27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autoAdjust="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3DE582-941D-4526-8DE8-EF12B647C56B}" type="datetimeFigureOut">
              <a:rPr lang="en-US" smtClean="0"/>
              <a:pPr/>
              <a:t>11/12/2012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ABD590-0A5D-498A-BDCF-F96BC5E46D5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ABD590-0A5D-498A-BDCF-F96BC5E46D52}"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Draw</a:t>
            </a:r>
            <a:r>
              <a:rPr lang="en-US" baseline="0" dirty="0" smtClean="0"/>
              <a:t> a normal distribution on the board. Talk about how it’s possible to draw a really unusual sample, but it’s not likely. Spend time on this.</a:t>
            </a:r>
            <a:endParaRPr lang="en-US" dirty="0"/>
          </a:p>
        </p:txBody>
      </p:sp>
      <p:sp>
        <p:nvSpPr>
          <p:cNvPr id="4" name="Slide Number Placeholder 3"/>
          <p:cNvSpPr>
            <a:spLocks noGrp="1"/>
          </p:cNvSpPr>
          <p:nvPr>
            <p:ph type="sldNum" sz="quarter" idx="10"/>
          </p:nvPr>
        </p:nvSpPr>
        <p:spPr/>
        <p:txBody>
          <a:bodyPr/>
          <a:lstStyle/>
          <a:p>
            <a:fld id="{641EA509-58A4-47FB-9E44-6F49D8E1B153}"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DD25320-1825-4AAE-8BDD-BECBA634FFD7}" type="datetimeFigureOut">
              <a:rPr lang="en-US" smtClean="0"/>
              <a:pPr/>
              <a:t>11/12/2012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48A5AB-776E-4DD5-812E-5D1359A163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fld id="{EDD25320-1825-4AAE-8BDD-BECBA634FFD7}" type="datetimeFigureOut">
              <a:rPr lang="en-US" smtClean="0"/>
              <a:pPr/>
              <a:t>11/12/2012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fld id="{9E48A5AB-776E-4DD5-812E-5D1359A163B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7.xml"/><Relationship Id="rId5" Type="http://schemas.openxmlformats.org/officeDocument/2006/relationships/image" Target="../media/image4.wmf"/><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Office_Word_Document3.doc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Office_Word_Document4.docx"/><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package" Target="../embeddings/Microsoft_Office_Word_Document6.docx"/><Relationship Id="rId4" Type="http://schemas.openxmlformats.org/officeDocument/2006/relationships/package" Target="../embeddings/Microsoft_Office_Word_Document5.docx"/></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EDUC 200C</a:t>
            </a:r>
            <a:br>
              <a:rPr lang="en-US" dirty="0" smtClean="0"/>
            </a:br>
            <a:r>
              <a:rPr lang="en-US" dirty="0" smtClean="0"/>
              <a:t>Two sample t-tests</a:t>
            </a:r>
            <a:endParaRPr lang="en-US" dirty="0"/>
          </a:p>
        </p:txBody>
      </p:sp>
      <p:sp>
        <p:nvSpPr>
          <p:cNvPr id="3" name="Subtitle 2"/>
          <p:cNvSpPr>
            <a:spLocks noGrp="1"/>
          </p:cNvSpPr>
          <p:nvPr>
            <p:ph type="subTitle" idx="1"/>
          </p:nvPr>
        </p:nvSpPr>
        <p:spPr/>
        <p:txBody>
          <a:bodyPr/>
          <a:lstStyle/>
          <a:p>
            <a:endParaRPr lang="en-US" dirty="0" smtClean="0"/>
          </a:p>
          <a:p>
            <a:r>
              <a:rPr lang="en-US" dirty="0" smtClean="0"/>
              <a:t>November 9, 2010</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r>
              <a:rPr lang="en-US" sz="3600" dirty="0" smtClean="0"/>
              <a:t>:  What are the following?</a:t>
            </a:r>
            <a:endParaRPr lang="en-US" sz="3600" dirty="0"/>
          </a:p>
        </p:txBody>
      </p:sp>
      <p:sp>
        <p:nvSpPr>
          <p:cNvPr id="3" name="Content Placeholder 2"/>
          <p:cNvSpPr>
            <a:spLocks noGrp="1"/>
          </p:cNvSpPr>
          <p:nvPr>
            <p:ph idx="1"/>
          </p:nvPr>
        </p:nvSpPr>
        <p:spPr/>
        <p:txBody>
          <a:bodyPr/>
          <a:lstStyle/>
          <a:p>
            <a:r>
              <a:rPr lang="en-US" dirty="0" smtClean="0"/>
              <a:t>Sampling Distribution</a:t>
            </a:r>
          </a:p>
          <a:p>
            <a:r>
              <a:rPr lang="en-US" dirty="0" smtClean="0"/>
              <a:t>Standard Error of the Mean</a:t>
            </a:r>
          </a:p>
          <a:p>
            <a:r>
              <a:rPr lang="en-US" dirty="0" smtClean="0"/>
              <a:t>Central Limit Theorem</a:t>
            </a:r>
          </a:p>
          <a:p>
            <a:r>
              <a:rPr lang="en-US" dirty="0" smtClean="0"/>
              <a:t>Confidence Interval</a:t>
            </a:r>
          </a:p>
          <a:p>
            <a:r>
              <a:rPr lang="en-US" dirty="0" smtClean="0"/>
              <a:t>Standard Error of the difference between the means</a:t>
            </a:r>
          </a:p>
          <a:p>
            <a:pPr lvl="1"/>
            <a:r>
              <a:rPr lang="en-US" dirty="0" smtClean="0"/>
              <a:t>Pooled variance</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mpling5_20.wmf"/>
          <p:cNvPicPr/>
          <p:nvPr/>
        </p:nvPicPr>
        <p:blipFill>
          <a:blip r:embed="rId2" cstate="print"/>
          <a:stretch>
            <a:fillRect/>
          </a:stretch>
        </p:blipFill>
        <p:spPr>
          <a:xfrm>
            <a:off x="685800" y="685800"/>
            <a:ext cx="3581400" cy="2514600"/>
          </a:xfrm>
          <a:prstGeom prst="rect">
            <a:avLst/>
          </a:prstGeom>
        </p:spPr>
      </p:pic>
      <p:pic>
        <p:nvPicPr>
          <p:cNvPr id="5" name="Picture 4" descr="sampling10_20.wmf"/>
          <p:cNvPicPr/>
          <p:nvPr/>
        </p:nvPicPr>
        <p:blipFill>
          <a:blip r:embed="rId3" cstate="print"/>
          <a:stretch>
            <a:fillRect/>
          </a:stretch>
        </p:blipFill>
        <p:spPr>
          <a:xfrm>
            <a:off x="4800600" y="685800"/>
            <a:ext cx="3581400" cy="2514600"/>
          </a:xfrm>
          <a:prstGeom prst="rect">
            <a:avLst/>
          </a:prstGeom>
        </p:spPr>
      </p:pic>
      <p:pic>
        <p:nvPicPr>
          <p:cNvPr id="6" name="Picture 5" descr="sampling20_20.wmf"/>
          <p:cNvPicPr/>
          <p:nvPr/>
        </p:nvPicPr>
        <p:blipFill>
          <a:blip r:embed="rId4" cstate="print"/>
          <a:stretch>
            <a:fillRect/>
          </a:stretch>
        </p:blipFill>
        <p:spPr>
          <a:xfrm>
            <a:off x="685800" y="3657600"/>
            <a:ext cx="3581400" cy="2514600"/>
          </a:xfrm>
          <a:prstGeom prst="rect">
            <a:avLst/>
          </a:prstGeom>
        </p:spPr>
      </p:pic>
      <p:pic>
        <p:nvPicPr>
          <p:cNvPr id="7" name="Picture 6" descr="sampling50_20.wmf"/>
          <p:cNvPicPr/>
          <p:nvPr/>
        </p:nvPicPr>
        <p:blipFill>
          <a:blip r:embed="rId5" cstate="print"/>
          <a:stretch>
            <a:fillRect/>
          </a:stretch>
        </p:blipFill>
        <p:spPr>
          <a:xfrm>
            <a:off x="4800600" y="3657600"/>
            <a:ext cx="3572317" cy="2514600"/>
          </a:xfrm>
          <a:prstGeom prst="rect">
            <a:avLst/>
          </a:prstGeom>
        </p:spPr>
      </p:pic>
      <p:sp>
        <p:nvSpPr>
          <p:cNvPr id="8" name="TextBox 7"/>
          <p:cNvSpPr txBox="1"/>
          <p:nvPr/>
        </p:nvSpPr>
        <p:spPr>
          <a:xfrm>
            <a:off x="228600" y="76200"/>
            <a:ext cx="8949053" cy="461665"/>
          </a:xfrm>
          <a:prstGeom prst="rect">
            <a:avLst/>
          </a:prstGeom>
          <a:noFill/>
        </p:spPr>
        <p:txBody>
          <a:bodyPr wrap="none" rtlCol="0">
            <a:spAutoFit/>
          </a:bodyPr>
          <a:lstStyle/>
          <a:p>
            <a:r>
              <a:rPr lang="en-US" sz="2400" dirty="0" smtClean="0">
                <a:latin typeface="+mj-lt"/>
              </a:rPr>
              <a:t>20 samples randomly drawn from a population with mean = 0 and </a:t>
            </a:r>
            <a:r>
              <a:rPr lang="en-US" sz="2400" dirty="0" err="1" smtClean="0">
                <a:latin typeface="+mj-lt"/>
              </a:rPr>
              <a:t>sd</a:t>
            </a:r>
            <a:r>
              <a:rPr lang="en-US" sz="2400" dirty="0" smtClean="0">
                <a:latin typeface="+mj-lt"/>
              </a:rPr>
              <a:t> = 2</a:t>
            </a:r>
            <a:endParaRPr lang="en-US" sz="2400" dirty="0">
              <a:latin typeface="+mj-lt"/>
            </a:endParaRPr>
          </a:p>
        </p:txBody>
      </p:sp>
      <p:sp>
        <p:nvSpPr>
          <p:cNvPr id="9" name="TextBox 8"/>
          <p:cNvSpPr txBox="1"/>
          <p:nvPr/>
        </p:nvSpPr>
        <p:spPr>
          <a:xfrm>
            <a:off x="2133600" y="3200400"/>
            <a:ext cx="740908" cy="369332"/>
          </a:xfrm>
          <a:prstGeom prst="rect">
            <a:avLst/>
          </a:prstGeom>
          <a:noFill/>
        </p:spPr>
        <p:txBody>
          <a:bodyPr wrap="none" rtlCol="0">
            <a:spAutoFit/>
          </a:bodyPr>
          <a:lstStyle/>
          <a:p>
            <a:r>
              <a:rPr lang="en-US" dirty="0" smtClean="0">
                <a:latin typeface="+mn-lt"/>
              </a:rPr>
              <a:t>N = 5</a:t>
            </a:r>
            <a:endParaRPr lang="en-US" dirty="0">
              <a:latin typeface="+mn-lt"/>
            </a:endParaRPr>
          </a:p>
        </p:txBody>
      </p:sp>
      <p:sp>
        <p:nvSpPr>
          <p:cNvPr id="11" name="TextBox 10"/>
          <p:cNvSpPr txBox="1"/>
          <p:nvPr/>
        </p:nvSpPr>
        <p:spPr>
          <a:xfrm>
            <a:off x="6236687" y="3200400"/>
            <a:ext cx="849913" cy="369332"/>
          </a:xfrm>
          <a:prstGeom prst="rect">
            <a:avLst/>
          </a:prstGeom>
          <a:noFill/>
        </p:spPr>
        <p:txBody>
          <a:bodyPr wrap="none" rtlCol="0">
            <a:spAutoFit/>
          </a:bodyPr>
          <a:lstStyle/>
          <a:p>
            <a:r>
              <a:rPr lang="en-US" dirty="0" smtClean="0">
                <a:latin typeface="+mn-lt"/>
              </a:rPr>
              <a:t>N = 10</a:t>
            </a:r>
            <a:endParaRPr lang="en-US" dirty="0">
              <a:latin typeface="+mn-lt"/>
            </a:endParaRPr>
          </a:p>
        </p:txBody>
      </p:sp>
      <p:sp>
        <p:nvSpPr>
          <p:cNvPr id="12" name="TextBox 11"/>
          <p:cNvSpPr txBox="1"/>
          <p:nvPr/>
        </p:nvSpPr>
        <p:spPr>
          <a:xfrm>
            <a:off x="2057400" y="6183868"/>
            <a:ext cx="849913" cy="369332"/>
          </a:xfrm>
          <a:prstGeom prst="rect">
            <a:avLst/>
          </a:prstGeom>
          <a:noFill/>
        </p:spPr>
        <p:txBody>
          <a:bodyPr wrap="none" rtlCol="0">
            <a:spAutoFit/>
          </a:bodyPr>
          <a:lstStyle/>
          <a:p>
            <a:r>
              <a:rPr lang="en-US" dirty="0" smtClean="0">
                <a:latin typeface="+mn-lt"/>
              </a:rPr>
              <a:t>N = 20</a:t>
            </a:r>
            <a:endParaRPr lang="en-US" dirty="0">
              <a:latin typeface="+mn-lt"/>
            </a:endParaRPr>
          </a:p>
        </p:txBody>
      </p:sp>
      <p:sp>
        <p:nvSpPr>
          <p:cNvPr id="13" name="TextBox 12"/>
          <p:cNvSpPr txBox="1"/>
          <p:nvPr/>
        </p:nvSpPr>
        <p:spPr>
          <a:xfrm>
            <a:off x="6193292" y="6183868"/>
            <a:ext cx="849913" cy="369332"/>
          </a:xfrm>
          <a:prstGeom prst="rect">
            <a:avLst/>
          </a:prstGeom>
          <a:noFill/>
        </p:spPr>
        <p:txBody>
          <a:bodyPr wrap="none" rtlCol="0">
            <a:spAutoFit/>
          </a:bodyPr>
          <a:lstStyle/>
          <a:p>
            <a:r>
              <a:rPr lang="en-US" dirty="0" smtClean="0">
                <a:latin typeface="+mn-lt"/>
              </a:rPr>
              <a:t>N = 50</a:t>
            </a:r>
            <a:endParaRPr lang="en-US" dirty="0">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st20_10.wmf"/>
          <p:cNvPicPr/>
          <p:nvPr/>
        </p:nvPicPr>
        <p:blipFill>
          <a:blip r:embed="rId3" cstate="print"/>
          <a:stretch>
            <a:fillRect/>
          </a:stretch>
        </p:blipFill>
        <p:spPr>
          <a:xfrm>
            <a:off x="685800" y="762000"/>
            <a:ext cx="3581400" cy="2514600"/>
          </a:xfrm>
          <a:prstGeom prst="rect">
            <a:avLst/>
          </a:prstGeom>
        </p:spPr>
      </p:pic>
      <p:pic>
        <p:nvPicPr>
          <p:cNvPr id="5" name="Picture 4" descr="hist20_20.wmf"/>
          <p:cNvPicPr/>
          <p:nvPr/>
        </p:nvPicPr>
        <p:blipFill>
          <a:blip r:embed="rId4" cstate="print"/>
          <a:stretch>
            <a:fillRect/>
          </a:stretch>
        </p:blipFill>
        <p:spPr>
          <a:xfrm>
            <a:off x="4800600" y="762000"/>
            <a:ext cx="3581400" cy="2514600"/>
          </a:xfrm>
          <a:prstGeom prst="rect">
            <a:avLst/>
          </a:prstGeom>
        </p:spPr>
      </p:pic>
      <p:pic>
        <p:nvPicPr>
          <p:cNvPr id="6" name="Picture 5" descr="hist20_50.wmf"/>
          <p:cNvPicPr/>
          <p:nvPr/>
        </p:nvPicPr>
        <p:blipFill>
          <a:blip r:embed="rId5" cstate="print"/>
          <a:stretch>
            <a:fillRect/>
          </a:stretch>
        </p:blipFill>
        <p:spPr>
          <a:xfrm>
            <a:off x="685800" y="3810000"/>
            <a:ext cx="3581400" cy="2514600"/>
          </a:xfrm>
          <a:prstGeom prst="rect">
            <a:avLst/>
          </a:prstGeom>
        </p:spPr>
      </p:pic>
      <p:pic>
        <p:nvPicPr>
          <p:cNvPr id="7" name="Picture 6" descr="hist20_100.wmf"/>
          <p:cNvPicPr/>
          <p:nvPr/>
        </p:nvPicPr>
        <p:blipFill>
          <a:blip r:embed="rId6" cstate="print"/>
          <a:stretch>
            <a:fillRect/>
          </a:stretch>
        </p:blipFill>
        <p:spPr>
          <a:xfrm>
            <a:off x="4800600" y="3810000"/>
            <a:ext cx="3581400" cy="2514600"/>
          </a:xfrm>
          <a:prstGeom prst="rect">
            <a:avLst/>
          </a:prstGeom>
        </p:spPr>
      </p:pic>
      <p:sp>
        <p:nvSpPr>
          <p:cNvPr id="8" name="TextBox 7"/>
          <p:cNvSpPr txBox="1"/>
          <p:nvPr/>
        </p:nvSpPr>
        <p:spPr>
          <a:xfrm>
            <a:off x="87258" y="0"/>
            <a:ext cx="8444428" cy="707886"/>
          </a:xfrm>
          <a:prstGeom prst="rect">
            <a:avLst/>
          </a:prstGeom>
          <a:noFill/>
        </p:spPr>
        <p:txBody>
          <a:bodyPr wrap="none" rtlCol="0">
            <a:spAutoFit/>
          </a:bodyPr>
          <a:lstStyle/>
          <a:p>
            <a:r>
              <a:rPr lang="en-US" sz="2000" dirty="0" smtClean="0">
                <a:latin typeface="+mj-lt"/>
              </a:rPr>
              <a:t>As the number of samples increases, the distribution of sample means approaches </a:t>
            </a:r>
          </a:p>
          <a:p>
            <a:r>
              <a:rPr lang="en-US" sz="2000" dirty="0" smtClean="0">
                <a:latin typeface="+mj-lt"/>
              </a:rPr>
              <a:t>a normal distribution with a mean equal to the population mean</a:t>
            </a:r>
            <a:endParaRPr lang="en-US" sz="2000" dirty="0">
              <a:latin typeface="+mj-lt"/>
            </a:endParaRPr>
          </a:p>
        </p:txBody>
      </p:sp>
      <p:sp>
        <p:nvSpPr>
          <p:cNvPr id="9" name="TextBox 8"/>
          <p:cNvSpPr txBox="1"/>
          <p:nvPr/>
        </p:nvSpPr>
        <p:spPr>
          <a:xfrm>
            <a:off x="1929642" y="3276600"/>
            <a:ext cx="1194558" cy="369332"/>
          </a:xfrm>
          <a:prstGeom prst="rect">
            <a:avLst/>
          </a:prstGeom>
          <a:noFill/>
        </p:spPr>
        <p:txBody>
          <a:bodyPr wrap="none" rtlCol="0">
            <a:spAutoFit/>
          </a:bodyPr>
          <a:lstStyle/>
          <a:p>
            <a:r>
              <a:rPr lang="en-US" dirty="0" smtClean="0">
                <a:latin typeface="+mn-lt"/>
              </a:rPr>
              <a:t>10 Samples</a:t>
            </a:r>
            <a:endParaRPr lang="en-US" dirty="0">
              <a:latin typeface="+mn-lt"/>
            </a:endParaRPr>
          </a:p>
        </p:txBody>
      </p:sp>
      <p:sp>
        <p:nvSpPr>
          <p:cNvPr id="10" name="TextBox 9"/>
          <p:cNvSpPr txBox="1"/>
          <p:nvPr/>
        </p:nvSpPr>
        <p:spPr>
          <a:xfrm>
            <a:off x="6096000" y="3276600"/>
            <a:ext cx="1194558" cy="369332"/>
          </a:xfrm>
          <a:prstGeom prst="rect">
            <a:avLst/>
          </a:prstGeom>
          <a:noFill/>
        </p:spPr>
        <p:txBody>
          <a:bodyPr wrap="none" rtlCol="0">
            <a:spAutoFit/>
          </a:bodyPr>
          <a:lstStyle/>
          <a:p>
            <a:r>
              <a:rPr lang="en-US" dirty="0">
                <a:latin typeface="+mn-lt"/>
              </a:rPr>
              <a:t>2</a:t>
            </a:r>
            <a:r>
              <a:rPr lang="en-US" dirty="0" smtClean="0">
                <a:latin typeface="+mn-lt"/>
              </a:rPr>
              <a:t>0 Samples</a:t>
            </a:r>
            <a:endParaRPr lang="en-US" dirty="0">
              <a:latin typeface="+mn-lt"/>
            </a:endParaRPr>
          </a:p>
        </p:txBody>
      </p:sp>
      <p:sp>
        <p:nvSpPr>
          <p:cNvPr id="11" name="TextBox 10"/>
          <p:cNvSpPr txBox="1"/>
          <p:nvPr/>
        </p:nvSpPr>
        <p:spPr>
          <a:xfrm>
            <a:off x="1905000" y="6336268"/>
            <a:ext cx="1194558" cy="369332"/>
          </a:xfrm>
          <a:prstGeom prst="rect">
            <a:avLst/>
          </a:prstGeom>
          <a:noFill/>
        </p:spPr>
        <p:txBody>
          <a:bodyPr wrap="none" rtlCol="0">
            <a:spAutoFit/>
          </a:bodyPr>
          <a:lstStyle/>
          <a:p>
            <a:r>
              <a:rPr lang="en-US" dirty="0">
                <a:latin typeface="+mn-lt"/>
              </a:rPr>
              <a:t>5</a:t>
            </a:r>
            <a:r>
              <a:rPr lang="en-US" dirty="0" smtClean="0">
                <a:latin typeface="+mn-lt"/>
              </a:rPr>
              <a:t>0 Samples</a:t>
            </a:r>
            <a:endParaRPr lang="en-US" dirty="0">
              <a:latin typeface="+mn-lt"/>
            </a:endParaRPr>
          </a:p>
        </p:txBody>
      </p:sp>
      <p:sp>
        <p:nvSpPr>
          <p:cNvPr id="12" name="TextBox 11"/>
          <p:cNvSpPr txBox="1"/>
          <p:nvPr/>
        </p:nvSpPr>
        <p:spPr>
          <a:xfrm>
            <a:off x="6120642" y="6336268"/>
            <a:ext cx="1303562" cy="369332"/>
          </a:xfrm>
          <a:prstGeom prst="rect">
            <a:avLst/>
          </a:prstGeom>
          <a:noFill/>
        </p:spPr>
        <p:txBody>
          <a:bodyPr wrap="none" rtlCol="0">
            <a:spAutoFit/>
          </a:bodyPr>
          <a:lstStyle/>
          <a:p>
            <a:r>
              <a:rPr lang="en-US" dirty="0" smtClean="0">
                <a:latin typeface="+mn-lt"/>
              </a:rPr>
              <a:t>100 Samples</a:t>
            </a:r>
            <a:endParaRPr lang="en-US" dirty="0">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9" name="Object 15"/>
          <p:cNvGraphicFramePr>
            <a:graphicFrameLocks noChangeAspect="1"/>
          </p:cNvGraphicFramePr>
          <p:nvPr/>
        </p:nvGraphicFramePr>
        <p:xfrm>
          <a:off x="-152401" y="1752600"/>
          <a:ext cx="9698573" cy="3962400"/>
        </p:xfrm>
        <a:graphic>
          <a:graphicData uri="http://schemas.openxmlformats.org/presentationml/2006/ole">
            <p:oleObj spid="_x0000_s22530" name="Document" r:id="rId3" imgW="9289341" imgH="3429571" progId="Word.Document.12">
              <p:embed/>
            </p:oleObj>
          </a:graphicData>
        </a:graphic>
      </p:graphicFrame>
      <p:sp>
        <p:nvSpPr>
          <p:cNvPr id="19" name="Title 18"/>
          <p:cNvSpPr>
            <a:spLocks noGrp="1"/>
          </p:cNvSpPr>
          <p:nvPr>
            <p:ph type="title"/>
          </p:nvPr>
        </p:nvSpPr>
        <p:spPr/>
        <p:txBody>
          <a:bodyPr/>
          <a:lstStyle/>
          <a:p>
            <a:r>
              <a:rPr lang="en-US" dirty="0" smtClean="0"/>
              <a:t>Hypothesis testing cheat sheet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 1</a:t>
            </a:r>
            <a:endParaRPr lang="en-US" dirty="0"/>
          </a:p>
        </p:txBody>
      </p:sp>
      <p:sp>
        <p:nvSpPr>
          <p:cNvPr id="3" name="Content Placeholder 2"/>
          <p:cNvSpPr>
            <a:spLocks noGrp="1"/>
          </p:cNvSpPr>
          <p:nvPr>
            <p:ph idx="1"/>
          </p:nvPr>
        </p:nvSpPr>
        <p:spPr>
          <a:xfrm>
            <a:off x="457200" y="1447800"/>
            <a:ext cx="8229600" cy="5029200"/>
          </a:xfrm>
        </p:spPr>
        <p:txBody>
          <a:bodyPr>
            <a:normAutofit fontScale="85000" lnSpcReduction="20000"/>
          </a:bodyPr>
          <a:lstStyle/>
          <a:p>
            <a:r>
              <a:rPr lang="en-US" dirty="0" smtClean="0"/>
              <a:t>A high school social studies teacher decides to conduct action research in her classroom by investigating the effects of immediate testing on memory.  She randomly divides her class into two groups.  Group 1 studies a short essay for 20 minutes, while group 2 studies the essay for 20 minutes and then immediately takes a 10-minutes test on the essay.  The results below are from a final exam on the essay, taken one month later:</a:t>
            </a:r>
          </a:p>
          <a:p>
            <a:endParaRPr lang="en-US" dirty="0" smtClean="0"/>
          </a:p>
          <a:p>
            <a:endParaRPr lang="en-US" dirty="0" smtClean="0"/>
          </a:p>
          <a:p>
            <a:pPr lvl="1"/>
            <a:r>
              <a:rPr lang="en-US" dirty="0" smtClean="0"/>
              <a:t>Set up the appropriate statistical hypotheses</a:t>
            </a:r>
          </a:p>
          <a:p>
            <a:pPr lvl="1"/>
            <a:r>
              <a:rPr lang="en-US" dirty="0" smtClean="0"/>
              <a:t>Perform the test (</a:t>
            </a:r>
            <a:r>
              <a:rPr lang="el-GR" dirty="0" smtClean="0">
                <a:latin typeface="Cambria Math"/>
                <a:ea typeface="Cambria Math"/>
              </a:rPr>
              <a:t>α</a:t>
            </a:r>
            <a:r>
              <a:rPr lang="en-US" dirty="0" smtClean="0">
                <a:latin typeface="Cambria Math"/>
                <a:ea typeface="Cambria Math"/>
              </a:rPr>
              <a:t>=0.05)</a:t>
            </a:r>
          </a:p>
          <a:p>
            <a:pPr lvl="1"/>
            <a:r>
              <a:rPr lang="en-US" dirty="0" smtClean="0"/>
              <a:t>Draw final conclusions.</a:t>
            </a:r>
            <a:endParaRPr lang="en-US" dirty="0"/>
          </a:p>
        </p:txBody>
      </p:sp>
      <p:graphicFrame>
        <p:nvGraphicFramePr>
          <p:cNvPr id="37890" name="Object 2"/>
          <p:cNvGraphicFramePr>
            <a:graphicFrameLocks noChangeAspect="1"/>
          </p:cNvGraphicFramePr>
          <p:nvPr/>
        </p:nvGraphicFramePr>
        <p:xfrm>
          <a:off x="943429" y="4114800"/>
          <a:ext cx="7547428" cy="990600"/>
        </p:xfrm>
        <a:graphic>
          <a:graphicData uri="http://schemas.openxmlformats.org/presentationml/2006/ole">
            <p:oleObj spid="_x0000_s25602" name="Document" r:id="rId3" imgW="9313574" imgH="1223074" progId="Word.Document.12">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sample t-tests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So far, we’ve talked about and calculated the difference in the mean of a certain variable between two independent populations.</a:t>
            </a:r>
          </a:p>
          <a:p>
            <a:pPr lvl="1"/>
            <a:r>
              <a:rPr lang="en-US" dirty="0" smtClean="0"/>
              <a:t>Here, “independent” tells us that there was no connection between the two groups we were comparing</a:t>
            </a:r>
          </a:p>
          <a:p>
            <a:r>
              <a:rPr lang="en-US" dirty="0" smtClean="0"/>
              <a:t>Our test statistic took the form</a:t>
            </a:r>
          </a:p>
          <a:p>
            <a:endParaRPr lang="en-US" dirty="0" smtClean="0"/>
          </a:p>
          <a:p>
            <a:endParaRPr lang="en-US" dirty="0" smtClean="0"/>
          </a:p>
          <a:p>
            <a:r>
              <a:rPr lang="en-US" dirty="0" smtClean="0"/>
              <a:t>This allowed us to make claims about how the mean of one population compared to the mean of the other.</a:t>
            </a:r>
          </a:p>
          <a:p>
            <a:endParaRPr lang="en-US" dirty="0"/>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1" name="Object 3"/>
          <p:cNvGraphicFramePr>
            <a:graphicFrameLocks noChangeAspect="1"/>
          </p:cNvGraphicFramePr>
          <p:nvPr/>
        </p:nvGraphicFramePr>
        <p:xfrm>
          <a:off x="2058988" y="3886200"/>
          <a:ext cx="4722812" cy="1065220"/>
        </p:xfrm>
        <a:graphic>
          <a:graphicData uri="http://schemas.openxmlformats.org/presentationml/2006/ole">
            <p:oleObj spid="_x0000_s17411" name="Document" r:id="rId3" imgW="5940848" imgH="1339678" progId="Word.Document.12">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Matched pairs t-tests</a:t>
            </a:r>
            <a:endParaRPr lang="en-US" dirty="0"/>
          </a:p>
        </p:txBody>
      </p:sp>
      <p:sp>
        <p:nvSpPr>
          <p:cNvPr id="3" name="Content Placeholder 2"/>
          <p:cNvSpPr>
            <a:spLocks noGrp="1"/>
          </p:cNvSpPr>
          <p:nvPr>
            <p:ph idx="1"/>
          </p:nvPr>
        </p:nvSpPr>
        <p:spPr/>
        <p:txBody>
          <a:bodyPr>
            <a:normAutofit fontScale="92500"/>
          </a:bodyPr>
          <a:lstStyle/>
          <a:p>
            <a:r>
              <a:rPr lang="en-US" dirty="0" smtClean="0"/>
              <a:t>Used when the observations are not independent</a:t>
            </a:r>
          </a:p>
          <a:p>
            <a:pPr lvl="1"/>
            <a:r>
              <a:rPr lang="en-US" dirty="0" smtClean="0"/>
              <a:t>Same person measured twice</a:t>
            </a:r>
          </a:p>
          <a:p>
            <a:pPr lvl="1"/>
            <a:r>
              <a:rPr lang="en-US" dirty="0" smtClean="0"/>
              <a:t>Relevant connection between observation (e.g. parents and children)</a:t>
            </a:r>
          </a:p>
          <a:p>
            <a:pPr lvl="1"/>
            <a:r>
              <a:rPr lang="en-US" dirty="0" smtClean="0"/>
              <a:t>Observations deliberately matched on particular attributes (e.g. intelligence)</a:t>
            </a:r>
          </a:p>
          <a:p>
            <a:r>
              <a:rPr lang="en-US" dirty="0" smtClean="0"/>
              <a:t>Tells whether the mean difference within observations is significantly different from the null hypothesis value (usually 0).</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Matched pairs t-statistic</a:t>
            </a:r>
            <a:endParaRPr lang="en-US" dirty="0"/>
          </a:p>
        </p:txBody>
      </p:sp>
      <p:sp>
        <p:nvSpPr>
          <p:cNvPr id="3" name="Content Placeholder 2"/>
          <p:cNvSpPr>
            <a:spLocks noGrp="1"/>
          </p:cNvSpPr>
          <p:nvPr>
            <p:ph idx="1"/>
          </p:nvPr>
        </p:nvSpPr>
        <p:spPr/>
        <p:txBody>
          <a:bodyPr/>
          <a:lstStyle/>
          <a:p>
            <a:r>
              <a:rPr lang="en-US" dirty="0" smtClean="0"/>
              <a:t>Based on how we’ve constructed our tests of significance so far, how would we go about testing a matched pairs hypothesis?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Matched pairs t-statistic</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18434" name="Object 2"/>
          <p:cNvGraphicFramePr>
            <a:graphicFrameLocks noChangeAspect="1"/>
          </p:cNvGraphicFramePr>
          <p:nvPr/>
        </p:nvGraphicFramePr>
        <p:xfrm>
          <a:off x="1601788" y="2133600"/>
          <a:ext cx="5940425" cy="617537"/>
        </p:xfrm>
        <a:graphic>
          <a:graphicData uri="http://schemas.openxmlformats.org/presentationml/2006/ole">
            <p:oleObj spid="_x0000_s19458" name="Document" r:id="rId3" imgW="5940848" imgH="617204" progId="Word.Document.12">
              <p:embed/>
            </p:oleObj>
          </a:graphicData>
        </a:graphic>
      </p:graphicFrame>
      <p:graphicFrame>
        <p:nvGraphicFramePr>
          <p:cNvPr id="19460" name="Object 4"/>
          <p:cNvGraphicFramePr>
            <a:graphicFrameLocks noChangeAspect="1"/>
          </p:cNvGraphicFramePr>
          <p:nvPr/>
        </p:nvGraphicFramePr>
        <p:xfrm>
          <a:off x="1371600" y="4291013"/>
          <a:ext cx="5940425" cy="1271587"/>
        </p:xfrm>
        <a:graphic>
          <a:graphicData uri="http://schemas.openxmlformats.org/presentationml/2006/ole">
            <p:oleObj spid="_x0000_s19460" name="Document" r:id="rId4" imgW="5940848" imgH="1272261" progId="Word.Document.12">
              <p:embed/>
            </p:oleObj>
          </a:graphicData>
        </a:graphic>
      </p:graphicFrame>
      <p:graphicFrame>
        <p:nvGraphicFramePr>
          <p:cNvPr id="19462" name="Object 6"/>
          <p:cNvGraphicFramePr>
            <a:graphicFrameLocks noChangeAspect="1"/>
          </p:cNvGraphicFramePr>
          <p:nvPr/>
        </p:nvGraphicFramePr>
        <p:xfrm>
          <a:off x="1222375" y="2667000"/>
          <a:ext cx="5940425" cy="1339850"/>
        </p:xfrm>
        <a:graphic>
          <a:graphicData uri="http://schemas.openxmlformats.org/presentationml/2006/ole">
            <p:oleObj spid="_x0000_s19462" name="Document" r:id="rId5" imgW="5940848" imgH="1339317" progId="Word.Document.12">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Stata</a:t>
            </a:r>
            <a:endParaRPr lang="en-US" dirty="0"/>
          </a:p>
        </p:txBody>
      </p:sp>
      <p:sp>
        <p:nvSpPr>
          <p:cNvPr id="3" name="Content Placeholder 2"/>
          <p:cNvSpPr>
            <a:spLocks noGrp="1"/>
          </p:cNvSpPr>
          <p:nvPr>
            <p:ph idx="1"/>
          </p:nvPr>
        </p:nvSpPr>
        <p:spPr/>
        <p:txBody>
          <a:bodyPr/>
          <a:lstStyle/>
          <a:p>
            <a:r>
              <a:rPr lang="en-US" dirty="0" smtClean="0"/>
              <a:t>Performing a matched pairs t-test is the same as performing and independent samples t-test, just leave off the “</a:t>
            </a:r>
            <a:r>
              <a:rPr lang="en-US" dirty="0" smtClean="0">
                <a:latin typeface="Courier New" pitchFamily="49" charset="0"/>
                <a:cs typeface="Courier New" pitchFamily="49" charset="0"/>
              </a:rPr>
              <a:t>unpaired</a:t>
            </a:r>
            <a:r>
              <a:rPr lang="en-US" dirty="0" smtClean="0"/>
              <a:t>” option</a:t>
            </a:r>
          </a:p>
          <a:p>
            <a:pPr algn="ctr">
              <a:buNone/>
            </a:pPr>
            <a:r>
              <a:rPr lang="en-US" dirty="0" err="1" smtClean="0">
                <a:latin typeface="Courier New" pitchFamily="49" charset="0"/>
                <a:cs typeface="Courier New" pitchFamily="49" charset="0"/>
              </a:rPr>
              <a:t>ttest</a:t>
            </a:r>
            <a:r>
              <a:rPr lang="en-US" dirty="0" smtClean="0">
                <a:latin typeface="Courier New" pitchFamily="49" charset="0"/>
                <a:cs typeface="Courier New" pitchFamily="49" charset="0"/>
              </a:rPr>
              <a:t> var1==var2</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theme/theme1.xml><?xml version="1.0" encoding="utf-8"?>
<a:theme xmlns:a="http://schemas.openxmlformats.org/drawingml/2006/main" name="se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ection">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section</Template>
  <TotalTime>300</TotalTime>
  <Words>415</Words>
  <Application>Microsoft Office PowerPoint</Application>
  <PresentationFormat>On-screen Show (4:3)</PresentationFormat>
  <Paragraphs>52</Paragraphs>
  <Slides>12</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section</vt:lpstr>
      <vt:lpstr>Document</vt:lpstr>
      <vt:lpstr>EDUC 200C Two sample t-tests</vt:lpstr>
      <vt:lpstr>Review:  What are the following?</vt:lpstr>
      <vt:lpstr>Slide 3</vt:lpstr>
      <vt:lpstr>Slide 4</vt:lpstr>
      <vt:lpstr>Hypothesis testing cheat sheet</vt:lpstr>
      <vt:lpstr>Practice Problem 1</vt:lpstr>
      <vt:lpstr>Independent sample t-tests</vt:lpstr>
      <vt:lpstr>Matched pairs t-tests</vt:lpstr>
      <vt:lpstr>Matched pairs t-statistic</vt:lpstr>
      <vt:lpstr>Matched pairs t-statistic</vt:lpstr>
      <vt:lpstr>Stata</vt:lpstr>
      <vt:lpstr>Questions??</vt:lpstr>
    </vt:vector>
  </TitlesOfParts>
  <Company>Stanford Computing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 200C Section 6 – TITLE NEEDED</dc:title>
  <dc:creator>djklasik</dc:creator>
  <cp:lastModifiedBy>hakuta</cp:lastModifiedBy>
  <cp:revision>31</cp:revision>
  <dcterms:created xsi:type="dcterms:W3CDTF">2010-11-04T20:09:27Z</dcterms:created>
  <dcterms:modified xsi:type="dcterms:W3CDTF">2012-11-12T18:22:47Z</dcterms:modified>
</cp:coreProperties>
</file>